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07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FA5693-BE5B-4FDD-90AF-67CDE2737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26885-C8FE-4CF3-A198-23891D1E2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7A353-8DFA-455D-AAA8-8B98CEAACA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F3081-3804-476F-BDE3-ED26A330C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5DF80-CA26-48CA-80E9-A1681F2ED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B1EE2-6690-4205-88E4-BE05A14E0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11DD4-F791-4668-B000-1BE078D9A2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044F2-0EFE-4890-A57C-A50162608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7E298-76C7-4F84-9757-7A12D2917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BA3C4-16A5-41CC-B525-6BE0EBDA4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71970-639B-4B08-9A4A-45B8548202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7997CA42-B01F-44A2-B8BD-671B98F6F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97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Culture and Cultural Change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Geography 107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culture:  </a:t>
            </a:r>
            <a:r>
              <a:rPr lang="en-US" sz="2000" dirty="0" smtClean="0"/>
              <a:t>the body of customary beliefs, social forms, and material traits constituting a distinct complex of tradition of a racial, religious, or social group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cultural landscape:</a:t>
            </a:r>
            <a:r>
              <a:rPr lang="en-US" sz="2000" dirty="0" smtClean="0"/>
              <a:t>  visible evidence of our tastes, values, aspirations, and fears</a:t>
            </a:r>
            <a:endParaRPr lang="en-US" sz="20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innovation:</a:t>
            </a:r>
            <a:r>
              <a:rPr lang="en-US" sz="2000" dirty="0" smtClean="0"/>
              <a:t>  introduction of new ideas, objects, or technologies that generally originate within the culture group.  Traditional and low technology societies generally not as innovative as modern, urban ones.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cultural lag:</a:t>
            </a:r>
            <a:r>
              <a:rPr lang="en-US" sz="2000" dirty="0" smtClean="0"/>
              <a:t>  when a social group is slow to adopt innovations and to adapt to changing circumstances.  Generally leads to a competitive disadvantage with competing regional peoples. </a:t>
            </a:r>
            <a:r>
              <a:rPr lang="en-US" sz="2000" i="1" dirty="0" smtClean="0"/>
              <a:t>example:  African droughts associated with ice ages stimulated hunting technology changes in our modern human ancestors.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diffusion:</a:t>
            </a:r>
            <a:r>
              <a:rPr lang="en-US" sz="2000" dirty="0" smtClean="0"/>
              <a:t>  the process by which an idea or innovation is transmitted across geographic space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relocation diffusion</a:t>
            </a:r>
            <a:r>
              <a:rPr lang="en-US" sz="2000" dirty="0" smtClean="0"/>
              <a:t> occurs via carriers who relocate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expansion diffusion</a:t>
            </a:r>
            <a:r>
              <a:rPr lang="en-US" sz="2000" dirty="0" smtClean="0"/>
              <a:t> spreads to areas neighboring the source through contact and exchange of information.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hierarchical diffusion</a:t>
            </a:r>
            <a:r>
              <a:rPr lang="en-US" sz="2000" dirty="0" smtClean="0"/>
              <a:t>:  ideas leapfrog from one influential person to another, or from one urban center to another, bypassing rural areas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i="1" dirty="0" smtClean="0"/>
              <a:t>examples: new modes of dress, hairstyles, language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stimulus diffusion:</a:t>
            </a:r>
            <a:r>
              <a:rPr lang="en-US" sz="2000" dirty="0" smtClean="0"/>
              <a:t> where a specific trait is rejected, but the underlying idea is accepted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i="1" dirty="0" smtClean="0"/>
              <a:t>example of Siberian Chukchi domesticating reindeer, but only after observing horses and cattle domesticated by peoples south of them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distance decay:</a:t>
            </a:r>
            <a:r>
              <a:rPr lang="en-US" sz="2000" dirty="0" smtClean="0"/>
              <a:t>  the declining intensity of any activity, process, or function with increasing distance from its point of origin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absorbing barrier:</a:t>
            </a:r>
            <a:r>
              <a:rPr lang="en-US" sz="2000" dirty="0" smtClean="0"/>
              <a:t> something that halts diffusion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permeable barrier:</a:t>
            </a:r>
            <a:r>
              <a:rPr lang="en-US" sz="2000" dirty="0" smtClean="0"/>
              <a:t> a barrier that allows part of the innovation to diffuse through but acts to weaken and retard the continued spread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dirty="0" err="1" smtClean="0"/>
              <a:t>sigmoidal</a:t>
            </a:r>
            <a:r>
              <a:rPr lang="en-US" sz="2000" b="1" dirty="0" smtClean="0"/>
              <a:t> adoption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acculturation:</a:t>
            </a:r>
            <a:r>
              <a:rPr lang="en-US" sz="2000" dirty="0" smtClean="0"/>
              <a:t> the process of adopting some aspect of another culture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Forces in cultural development: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b="1" smtClean="0"/>
              <a:t>Endogenous factors</a:t>
            </a:r>
            <a:r>
              <a:rPr lang="en-US" sz="2100" smtClean="0"/>
              <a:t>:  elements of the specific local environment or of local cultural history (site, region specific)</a:t>
            </a:r>
          </a:p>
          <a:p>
            <a:pPr eaLnBrk="1" hangingPunct="1">
              <a:lnSpc>
                <a:spcPct val="80000"/>
              </a:lnSpc>
            </a:pPr>
            <a:endParaRPr lang="en-US" sz="2100" smtClean="0"/>
          </a:p>
          <a:p>
            <a:pPr eaLnBrk="1" hangingPunct="1">
              <a:lnSpc>
                <a:spcPct val="80000"/>
              </a:lnSpc>
            </a:pPr>
            <a:r>
              <a:rPr lang="en-US" sz="2100" b="1" smtClean="0"/>
              <a:t>Exogenous factors</a:t>
            </a:r>
            <a:r>
              <a:rPr lang="en-US" sz="2100" smtClean="0"/>
              <a:t>: the influence of elements of other places/regions (situation)</a:t>
            </a:r>
          </a:p>
          <a:p>
            <a:pPr eaLnBrk="1" hangingPunct="1">
              <a:lnSpc>
                <a:spcPct val="80000"/>
              </a:lnSpc>
            </a:pPr>
            <a:endParaRPr lang="en-US" sz="2100" smtClean="0"/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Which of the above two were most significant 5,000-10,000 years ago?</a:t>
            </a:r>
          </a:p>
          <a:p>
            <a:pPr eaLnBrk="1" hangingPunct="1">
              <a:lnSpc>
                <a:spcPct val="80000"/>
              </a:lnSpc>
            </a:pPr>
            <a:endParaRPr lang="en-US" sz="2100" smtClean="0"/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Which has become increasingly more significant in more recent times?</a:t>
            </a:r>
          </a:p>
          <a:p>
            <a:pPr eaLnBrk="1" hangingPunct="1">
              <a:lnSpc>
                <a:spcPct val="80000"/>
              </a:lnSpc>
            </a:pPr>
            <a:endParaRPr lang="en-US" sz="2100" smtClean="0"/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Through trade, global communication, and transportation, the balance has shifted to exog. factors, away from engog. factors.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195</TotalTime>
  <Words>388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Wingdings</vt:lpstr>
      <vt:lpstr>Calibri</vt:lpstr>
      <vt:lpstr>Arial Black</vt:lpstr>
      <vt:lpstr>Times New Roman</vt:lpstr>
      <vt:lpstr>Pixel</vt:lpstr>
      <vt:lpstr>Culture and Cultural Change</vt:lpstr>
      <vt:lpstr>Slide 2</vt:lpstr>
      <vt:lpstr>Slide 3</vt:lpstr>
      <vt:lpstr>Forces in cultural development:</vt:lpstr>
    </vt:vector>
  </TitlesOfParts>
  <Company>Western Oregon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Cultural Change</dc:title>
  <dc:creator>mcgladm</dc:creator>
  <cp:lastModifiedBy>Western Oregon University</cp:lastModifiedBy>
  <cp:revision>17</cp:revision>
  <dcterms:created xsi:type="dcterms:W3CDTF">2007-04-05T23:44:39Z</dcterms:created>
  <dcterms:modified xsi:type="dcterms:W3CDTF">2014-04-07T22:33:52Z</dcterms:modified>
</cp:coreProperties>
</file>